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7"/>
  </p:handoutMasterIdLst>
  <p:sldIdLst>
    <p:sldId id="267" r:id="rId2"/>
    <p:sldId id="268" r:id="rId3"/>
    <p:sldId id="274" r:id="rId4"/>
    <p:sldId id="258" r:id="rId5"/>
    <p:sldId id="262" r:id="rId6"/>
    <p:sldId id="280" r:id="rId7"/>
    <p:sldId id="281" r:id="rId8"/>
    <p:sldId id="269" r:id="rId9"/>
    <p:sldId id="270" r:id="rId10"/>
    <p:sldId id="278" r:id="rId11"/>
    <p:sldId id="275" r:id="rId12"/>
    <p:sldId id="279" r:id="rId13"/>
    <p:sldId id="282" r:id="rId14"/>
    <p:sldId id="283" r:id="rId15"/>
    <p:sldId id="284" r:id="rId16"/>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8" d="100"/>
          <a:sy n="68" d="100"/>
        </p:scale>
        <p:origin x="90" y="21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46F99D70-5083-485D-B13F-EF064455C4C8}" type="datetimeFigureOut">
              <a:rPr lang="en-US" smtClean="0"/>
              <a:t>4/18/2018</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69C9E9E0-0109-4D91-B98A-10D2D8C95786}" type="slidenum">
              <a:rPr lang="en-US" smtClean="0"/>
              <a:t>‹#›</a:t>
            </a:fld>
            <a:endParaRPr lang="en-US"/>
          </a:p>
        </p:txBody>
      </p:sp>
    </p:spTree>
    <p:extLst>
      <p:ext uri="{BB962C8B-B14F-4D97-AF65-F5344CB8AC3E}">
        <p14:creationId xmlns:p14="http://schemas.microsoft.com/office/powerpoint/2010/main" val="139200777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B6C5A3B-4689-4ABB-989A-6481D3C40930}" type="datetimeFigureOut">
              <a:rPr lang="en-US" smtClean="0"/>
              <a:t>4/18/2018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036409-D3EB-4102-BE8A-FD80A5E7B0F3}" type="slidenum">
              <a:rPr lang="en-US" smtClean="0"/>
              <a:t>‹#›</a:t>
            </a:fld>
            <a:endParaRPr lang="en-US"/>
          </a:p>
        </p:txBody>
      </p:sp>
    </p:spTree>
    <p:extLst>
      <p:ext uri="{BB962C8B-B14F-4D97-AF65-F5344CB8AC3E}">
        <p14:creationId xmlns:p14="http://schemas.microsoft.com/office/powerpoint/2010/main" val="27163546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6C5A3B-4689-4ABB-989A-6481D3C40930}" type="datetimeFigureOut">
              <a:rPr lang="en-US" smtClean="0"/>
              <a:t>4/18/2018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036409-D3EB-4102-BE8A-FD80A5E7B0F3}" type="slidenum">
              <a:rPr lang="en-US" smtClean="0"/>
              <a:t>‹#›</a:t>
            </a:fld>
            <a:endParaRPr lang="en-US"/>
          </a:p>
        </p:txBody>
      </p:sp>
    </p:spTree>
    <p:extLst>
      <p:ext uri="{BB962C8B-B14F-4D97-AF65-F5344CB8AC3E}">
        <p14:creationId xmlns:p14="http://schemas.microsoft.com/office/powerpoint/2010/main" val="32510266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6C5A3B-4689-4ABB-989A-6481D3C40930}" type="datetimeFigureOut">
              <a:rPr lang="en-US" smtClean="0"/>
              <a:t>4/18/2018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036409-D3EB-4102-BE8A-FD80A5E7B0F3}" type="slidenum">
              <a:rPr lang="en-US" smtClean="0"/>
              <a:t>‹#›</a:t>
            </a:fld>
            <a:endParaRPr lang="en-US"/>
          </a:p>
        </p:txBody>
      </p:sp>
    </p:spTree>
    <p:extLst>
      <p:ext uri="{BB962C8B-B14F-4D97-AF65-F5344CB8AC3E}">
        <p14:creationId xmlns:p14="http://schemas.microsoft.com/office/powerpoint/2010/main" val="17278487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6C5A3B-4689-4ABB-989A-6481D3C40930}" type="datetimeFigureOut">
              <a:rPr lang="en-US" smtClean="0"/>
              <a:t>4/18/2018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036409-D3EB-4102-BE8A-FD80A5E7B0F3}" type="slidenum">
              <a:rPr lang="en-US" smtClean="0"/>
              <a:t>‹#›</a:t>
            </a:fld>
            <a:endParaRPr lang="en-US"/>
          </a:p>
        </p:txBody>
      </p:sp>
    </p:spTree>
    <p:extLst>
      <p:ext uri="{BB962C8B-B14F-4D97-AF65-F5344CB8AC3E}">
        <p14:creationId xmlns:p14="http://schemas.microsoft.com/office/powerpoint/2010/main" val="1224357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B6C5A3B-4689-4ABB-989A-6481D3C40930}" type="datetimeFigureOut">
              <a:rPr lang="en-US" smtClean="0"/>
              <a:t>4/18/2018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036409-D3EB-4102-BE8A-FD80A5E7B0F3}" type="slidenum">
              <a:rPr lang="en-US" smtClean="0"/>
              <a:t>‹#›</a:t>
            </a:fld>
            <a:endParaRPr lang="en-US"/>
          </a:p>
        </p:txBody>
      </p:sp>
    </p:spTree>
    <p:extLst>
      <p:ext uri="{BB962C8B-B14F-4D97-AF65-F5344CB8AC3E}">
        <p14:creationId xmlns:p14="http://schemas.microsoft.com/office/powerpoint/2010/main" val="7260269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B6C5A3B-4689-4ABB-989A-6481D3C40930}" type="datetimeFigureOut">
              <a:rPr lang="en-US" smtClean="0"/>
              <a:t>4/18/2018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036409-D3EB-4102-BE8A-FD80A5E7B0F3}" type="slidenum">
              <a:rPr lang="en-US" smtClean="0"/>
              <a:t>‹#›</a:t>
            </a:fld>
            <a:endParaRPr lang="en-US"/>
          </a:p>
        </p:txBody>
      </p:sp>
    </p:spTree>
    <p:extLst>
      <p:ext uri="{BB962C8B-B14F-4D97-AF65-F5344CB8AC3E}">
        <p14:creationId xmlns:p14="http://schemas.microsoft.com/office/powerpoint/2010/main" val="12503568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B6C5A3B-4689-4ABB-989A-6481D3C40930}" type="datetimeFigureOut">
              <a:rPr lang="en-US" smtClean="0"/>
              <a:t>4/18/2018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036409-D3EB-4102-BE8A-FD80A5E7B0F3}" type="slidenum">
              <a:rPr lang="en-US" smtClean="0"/>
              <a:t>‹#›</a:t>
            </a:fld>
            <a:endParaRPr lang="en-US"/>
          </a:p>
        </p:txBody>
      </p:sp>
    </p:spTree>
    <p:extLst>
      <p:ext uri="{BB962C8B-B14F-4D97-AF65-F5344CB8AC3E}">
        <p14:creationId xmlns:p14="http://schemas.microsoft.com/office/powerpoint/2010/main" val="2276379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B6C5A3B-4689-4ABB-989A-6481D3C40930}" type="datetimeFigureOut">
              <a:rPr lang="en-US" smtClean="0"/>
              <a:t>4/18/2018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036409-D3EB-4102-BE8A-FD80A5E7B0F3}" type="slidenum">
              <a:rPr lang="en-US" smtClean="0"/>
              <a:t>‹#›</a:t>
            </a:fld>
            <a:endParaRPr lang="en-US"/>
          </a:p>
        </p:txBody>
      </p:sp>
    </p:spTree>
    <p:extLst>
      <p:ext uri="{BB962C8B-B14F-4D97-AF65-F5344CB8AC3E}">
        <p14:creationId xmlns:p14="http://schemas.microsoft.com/office/powerpoint/2010/main" val="36315507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6C5A3B-4689-4ABB-989A-6481D3C40930}" type="datetimeFigureOut">
              <a:rPr lang="en-US" smtClean="0"/>
              <a:t>4/18/2018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036409-D3EB-4102-BE8A-FD80A5E7B0F3}" type="slidenum">
              <a:rPr lang="en-US" smtClean="0"/>
              <a:t>‹#›</a:t>
            </a:fld>
            <a:endParaRPr lang="en-US"/>
          </a:p>
        </p:txBody>
      </p:sp>
    </p:spTree>
    <p:extLst>
      <p:ext uri="{BB962C8B-B14F-4D97-AF65-F5344CB8AC3E}">
        <p14:creationId xmlns:p14="http://schemas.microsoft.com/office/powerpoint/2010/main" val="1746234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B6C5A3B-4689-4ABB-989A-6481D3C40930}" type="datetimeFigureOut">
              <a:rPr lang="en-US" smtClean="0"/>
              <a:t>4/18/2018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036409-D3EB-4102-BE8A-FD80A5E7B0F3}" type="slidenum">
              <a:rPr lang="en-US" smtClean="0"/>
              <a:t>‹#›</a:t>
            </a:fld>
            <a:endParaRPr lang="en-US"/>
          </a:p>
        </p:txBody>
      </p:sp>
    </p:spTree>
    <p:extLst>
      <p:ext uri="{BB962C8B-B14F-4D97-AF65-F5344CB8AC3E}">
        <p14:creationId xmlns:p14="http://schemas.microsoft.com/office/powerpoint/2010/main" val="617064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B6C5A3B-4689-4ABB-989A-6481D3C40930}" type="datetimeFigureOut">
              <a:rPr lang="en-US" smtClean="0"/>
              <a:t>4/18/2018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036409-D3EB-4102-BE8A-FD80A5E7B0F3}" type="slidenum">
              <a:rPr lang="en-US" smtClean="0"/>
              <a:t>‹#›</a:t>
            </a:fld>
            <a:endParaRPr lang="en-US"/>
          </a:p>
        </p:txBody>
      </p:sp>
    </p:spTree>
    <p:extLst>
      <p:ext uri="{BB962C8B-B14F-4D97-AF65-F5344CB8AC3E}">
        <p14:creationId xmlns:p14="http://schemas.microsoft.com/office/powerpoint/2010/main" val="8340745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6C5A3B-4689-4ABB-989A-6481D3C40930}" type="datetimeFigureOut">
              <a:rPr lang="en-US" smtClean="0"/>
              <a:t>4/18/2018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036409-D3EB-4102-BE8A-FD80A5E7B0F3}" type="slidenum">
              <a:rPr lang="en-US" smtClean="0"/>
              <a:t>‹#›</a:t>
            </a:fld>
            <a:endParaRPr lang="en-US"/>
          </a:p>
        </p:txBody>
      </p:sp>
    </p:spTree>
    <p:extLst>
      <p:ext uri="{BB962C8B-B14F-4D97-AF65-F5344CB8AC3E}">
        <p14:creationId xmlns:p14="http://schemas.microsoft.com/office/powerpoint/2010/main" val="13387749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95211" y="6078828"/>
            <a:ext cx="9144000" cy="350950"/>
          </a:xfrm>
          <a:ln>
            <a:solidFill>
              <a:schemeClr val="tx1"/>
            </a:solidFill>
          </a:ln>
        </p:spPr>
        <p:txBody>
          <a:bodyPr anchor="b">
            <a:normAutofit/>
          </a:bodyPr>
          <a:lstStyle/>
          <a:p>
            <a:r>
              <a:rPr lang="en-US" sz="1800" b="1" dirty="0" smtClean="0"/>
              <a:t>Source</a:t>
            </a:r>
            <a:r>
              <a:rPr lang="en-US" sz="1800" dirty="0" smtClean="0"/>
              <a:t>: http://www.foxnews.com/politics/2018/03/22/sanctuary-cities-what-are.html</a:t>
            </a:r>
            <a:endParaRPr lang="en-US" sz="18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6798" y="1243181"/>
            <a:ext cx="10120826" cy="3238665"/>
          </a:xfrm>
          <a:prstGeom prst="rect">
            <a:avLst/>
          </a:prstGeom>
        </p:spPr>
      </p:pic>
      <p:cxnSp>
        <p:nvCxnSpPr>
          <p:cNvPr id="7" name="Straight Connector 6"/>
          <p:cNvCxnSpPr/>
          <p:nvPr/>
        </p:nvCxnSpPr>
        <p:spPr>
          <a:xfrm flipV="1">
            <a:off x="5444197" y="2405575"/>
            <a:ext cx="4628271" cy="1406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1221544" y="2862513"/>
            <a:ext cx="818974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844770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34850"/>
            <a:ext cx="10515600" cy="6362163"/>
          </a:xfrm>
        </p:spPr>
        <p:txBody>
          <a:bodyPr>
            <a:normAutofit fontScale="70000" lnSpcReduction="20000"/>
          </a:bodyPr>
          <a:lstStyle/>
          <a:p>
            <a:pPr marL="0" indent="0">
              <a:buNone/>
            </a:pPr>
            <a:r>
              <a:rPr lang="en-US" dirty="0" smtClean="0"/>
              <a:t>/    SECTION    1.    Article 1, Chapter 1, Title 6 of the 1976 Code is amended by adding:</a:t>
            </a:r>
          </a:p>
          <a:p>
            <a:pPr marL="0" indent="0">
              <a:buNone/>
            </a:pPr>
            <a:endParaRPr lang="en-US" dirty="0" smtClean="0"/>
          </a:p>
          <a:p>
            <a:pPr marL="0" indent="0">
              <a:buNone/>
            </a:pPr>
            <a:r>
              <a:rPr lang="en-US" dirty="0" smtClean="0"/>
              <a:t>"</a:t>
            </a:r>
            <a:r>
              <a:rPr lang="en-US" dirty="0"/>
              <a:t>Section 6-1-180.       </a:t>
            </a:r>
          </a:p>
          <a:p>
            <a:pPr marL="0" indent="0">
              <a:lnSpc>
                <a:spcPct val="160000"/>
              </a:lnSpc>
              <a:buNone/>
            </a:pPr>
            <a:r>
              <a:rPr lang="en-US" dirty="0" smtClean="0"/>
              <a:t>(A)	The </a:t>
            </a:r>
            <a:r>
              <a:rPr lang="en-US" dirty="0"/>
              <a:t>South Carolina Law Enforcement Division (SLED) shall </a:t>
            </a:r>
            <a:r>
              <a:rPr lang="en-US" b="1" dirty="0"/>
              <a:t>create, prepare, maintain, </a:t>
            </a:r>
            <a:r>
              <a:rPr lang="en-US" i="1" dirty="0"/>
              <a:t>and</a:t>
            </a:r>
            <a:r>
              <a:rPr lang="en-US" b="1" dirty="0"/>
              <a:t> </a:t>
            </a:r>
            <a:r>
              <a:rPr lang="en-US" b="1" dirty="0" smtClean="0"/>
              <a:t>	</a:t>
            </a:r>
            <a:r>
              <a:rPr lang="en-US" b="1" u="sng" dirty="0" smtClean="0"/>
              <a:t>certify</a:t>
            </a:r>
            <a:r>
              <a:rPr lang="en-US" u="sng" dirty="0" smtClean="0"/>
              <a:t> </a:t>
            </a:r>
            <a:r>
              <a:rPr lang="en-US" b="1" u="sng" dirty="0"/>
              <a:t>a report</a:t>
            </a:r>
            <a:r>
              <a:rPr lang="en-US" dirty="0"/>
              <a:t> </a:t>
            </a:r>
            <a:r>
              <a:rPr lang="en-US" i="1" dirty="0"/>
              <a:t>listing by name</a:t>
            </a:r>
            <a:r>
              <a:rPr lang="en-US" dirty="0"/>
              <a:t> each South Carolina political subdivision </a:t>
            </a:r>
            <a:r>
              <a:rPr lang="en-US" b="1" dirty="0"/>
              <a:t>it has determined </a:t>
            </a:r>
            <a:r>
              <a:rPr lang="en-US" b="1" dirty="0" smtClean="0"/>
              <a:t>	to </a:t>
            </a:r>
            <a:r>
              <a:rPr lang="en-US" b="1" dirty="0"/>
              <a:t>be in compliance with the requirements of </a:t>
            </a:r>
            <a:r>
              <a:rPr lang="en-US" dirty="0"/>
              <a:t>Sections </a:t>
            </a:r>
            <a:r>
              <a:rPr lang="en-US" u="sng" dirty="0"/>
              <a:t>17-13-170(E</a:t>
            </a:r>
            <a:r>
              <a:rPr lang="en-US" dirty="0"/>
              <a:t>)</a:t>
            </a:r>
            <a:r>
              <a:rPr lang="en-US" b="1" dirty="0"/>
              <a:t> and </a:t>
            </a:r>
            <a:r>
              <a:rPr lang="en-US" u="sng" dirty="0"/>
              <a:t>23-3-1100</a:t>
            </a:r>
            <a:r>
              <a:rPr lang="en-US" b="1" dirty="0"/>
              <a:t>.</a:t>
            </a:r>
            <a:r>
              <a:rPr lang="en-US" dirty="0"/>
              <a:t> </a:t>
            </a:r>
          </a:p>
          <a:p>
            <a:pPr marL="0" indent="0">
              <a:buNone/>
            </a:pPr>
            <a:r>
              <a:rPr lang="en-US" dirty="0"/>
              <a:t> </a:t>
            </a:r>
          </a:p>
          <a:p>
            <a:pPr marL="0" indent="0">
              <a:buNone/>
            </a:pPr>
            <a:r>
              <a:rPr lang="en-US" dirty="0"/>
              <a:t>This report must be known as the Immigration Compliance Report (</a:t>
            </a:r>
            <a:r>
              <a:rPr lang="en-US" dirty="0" err="1"/>
              <a:t>ICR</a:t>
            </a:r>
            <a:r>
              <a:rPr lang="en-US" dirty="0"/>
              <a:t>). </a:t>
            </a:r>
          </a:p>
          <a:p>
            <a:pPr marL="0" indent="0">
              <a:buNone/>
            </a:pPr>
            <a:r>
              <a:rPr lang="en-US" dirty="0"/>
              <a:t> </a:t>
            </a:r>
          </a:p>
          <a:p>
            <a:pPr marL="0" indent="0">
              <a:buNone/>
            </a:pPr>
            <a:r>
              <a:rPr lang="en-US" b="1" dirty="0"/>
              <a:t>SLED</a:t>
            </a:r>
            <a:r>
              <a:rPr lang="en-US" dirty="0"/>
              <a:t> also </a:t>
            </a:r>
            <a:r>
              <a:rPr lang="en-US" b="1" dirty="0"/>
              <a:t>shall</a:t>
            </a:r>
            <a:r>
              <a:rPr lang="en-US" dirty="0"/>
              <a:t> </a:t>
            </a:r>
            <a:r>
              <a:rPr lang="en-US" b="1" dirty="0"/>
              <a:t>certify compliance with federal laws</a:t>
            </a:r>
            <a:r>
              <a:rPr lang="en-US" dirty="0"/>
              <a:t> related to the presence of an unlawful person in the United States, as appropriate, as part of the </a:t>
            </a:r>
            <a:r>
              <a:rPr lang="en-US" dirty="0" err="1"/>
              <a:t>ICR</a:t>
            </a:r>
            <a:r>
              <a:rPr lang="en-US" dirty="0"/>
              <a:t>. </a:t>
            </a:r>
          </a:p>
          <a:p>
            <a:pPr marL="0" indent="0">
              <a:buNone/>
            </a:pPr>
            <a:r>
              <a:rPr lang="en-US" dirty="0"/>
              <a:t> </a:t>
            </a:r>
          </a:p>
          <a:p>
            <a:pPr marL="0" indent="0">
              <a:buNone/>
            </a:pPr>
            <a:r>
              <a:rPr lang="en-US" b="1" dirty="0"/>
              <a:t>SLED</a:t>
            </a:r>
            <a:r>
              <a:rPr lang="en-US" dirty="0"/>
              <a:t> shall </a:t>
            </a:r>
            <a:r>
              <a:rPr lang="en-US" b="1" dirty="0"/>
              <a:t>determine the appropriate documentation needed</a:t>
            </a:r>
            <a:r>
              <a:rPr lang="en-US" dirty="0"/>
              <a:t> from each political subdivision to assure compliance. </a:t>
            </a:r>
          </a:p>
          <a:p>
            <a:pPr marL="0" indent="0">
              <a:buNone/>
            </a:pPr>
            <a:r>
              <a:rPr lang="en-US" dirty="0"/>
              <a:t> </a:t>
            </a:r>
          </a:p>
          <a:p>
            <a:pPr marL="0" indent="0">
              <a:buNone/>
            </a:pPr>
            <a:r>
              <a:rPr lang="en-US" dirty="0"/>
              <a:t>The </a:t>
            </a:r>
            <a:r>
              <a:rPr lang="en-US" dirty="0" err="1"/>
              <a:t>ICR</a:t>
            </a:r>
            <a:r>
              <a:rPr lang="en-US" dirty="0"/>
              <a:t> must be provided annually to the Governor, General Assembly, and State Treasurer by July first of each year</a:t>
            </a:r>
            <a:r>
              <a:rPr lang="en-US" dirty="0" smtClean="0"/>
              <a:t>.</a:t>
            </a:r>
            <a:endParaRPr lang="en-US" dirty="0"/>
          </a:p>
        </p:txBody>
      </p:sp>
    </p:spTree>
    <p:extLst>
      <p:ext uri="{BB962C8B-B14F-4D97-AF65-F5344CB8AC3E}">
        <p14:creationId xmlns:p14="http://schemas.microsoft.com/office/powerpoint/2010/main" val="8328959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34850"/>
            <a:ext cx="10515600" cy="6362163"/>
          </a:xfrm>
        </p:spPr>
        <p:txBody>
          <a:bodyPr>
            <a:normAutofit fontScale="70000" lnSpcReduction="20000"/>
          </a:bodyPr>
          <a:lstStyle/>
          <a:p>
            <a:pPr marL="0" indent="0">
              <a:buNone/>
            </a:pPr>
            <a:r>
              <a:rPr lang="en-US" dirty="0" smtClean="0"/>
              <a:t>(B)    </a:t>
            </a:r>
            <a:r>
              <a:rPr lang="en-US" b="1" i="1" dirty="0" smtClean="0"/>
              <a:t>Each political subdivision in the State shall provide all documentation and information requested by SLED</a:t>
            </a:r>
            <a:r>
              <a:rPr lang="en-US" dirty="0" smtClean="0"/>
              <a:t> on or before June first of each year. </a:t>
            </a:r>
          </a:p>
          <a:p>
            <a:pPr marL="0" indent="0">
              <a:buNone/>
            </a:pPr>
            <a:r>
              <a:rPr lang="en-US" dirty="0" smtClean="0"/>
              <a:t>A political subdivision that claims an exemption from the </a:t>
            </a:r>
            <a:r>
              <a:rPr lang="en-US" dirty="0" err="1" smtClean="0"/>
              <a:t>ICR</a:t>
            </a:r>
            <a:r>
              <a:rPr lang="en-US" dirty="0" smtClean="0"/>
              <a:t> shall still provide its required </a:t>
            </a:r>
            <a:r>
              <a:rPr lang="en-US" dirty="0" err="1" smtClean="0"/>
              <a:t>ICR</a:t>
            </a:r>
            <a:r>
              <a:rPr lang="en-US" dirty="0" smtClean="0"/>
              <a:t> with information to the extent possible, and state in writing any claimed exemptions.</a:t>
            </a:r>
          </a:p>
          <a:p>
            <a:pPr marL="0" indent="0">
              <a:buNone/>
            </a:pPr>
            <a:r>
              <a:rPr lang="en-US" dirty="0" smtClean="0"/>
              <a:t> </a:t>
            </a:r>
          </a:p>
          <a:p>
            <a:pPr marL="0" indent="0">
              <a:buNone/>
            </a:pPr>
            <a:r>
              <a:rPr lang="en-US" dirty="0" smtClean="0"/>
              <a:t>(C)    Beginning July 1, 2019, the State </a:t>
            </a:r>
            <a:r>
              <a:rPr lang="en-US" b="1" dirty="0" smtClean="0"/>
              <a:t>Treasurer is prohibited from disbursing</a:t>
            </a:r>
            <a:r>
              <a:rPr lang="en-US" dirty="0" smtClean="0"/>
              <a:t> funds appropriated by the General Assembly to the </a:t>
            </a:r>
            <a:r>
              <a:rPr lang="en-US" b="1" dirty="0" smtClean="0"/>
              <a:t>Local Government Fund </a:t>
            </a:r>
            <a:r>
              <a:rPr lang="en-US" dirty="0" smtClean="0"/>
              <a:t>to a political subdivision that has not been certified as compliant by SLED in the </a:t>
            </a:r>
            <a:r>
              <a:rPr lang="en-US" dirty="0" err="1" smtClean="0"/>
              <a:t>ICR</a:t>
            </a:r>
            <a:r>
              <a:rPr lang="en-US" dirty="0" smtClean="0"/>
              <a:t>.</a:t>
            </a:r>
          </a:p>
          <a:p>
            <a:pPr marL="0" indent="0">
              <a:buNone/>
            </a:pPr>
            <a:endParaRPr lang="en-US" dirty="0" smtClean="0"/>
          </a:p>
          <a:p>
            <a:pPr marL="0" indent="0">
              <a:buNone/>
            </a:pPr>
            <a:r>
              <a:rPr lang="en-US" dirty="0" smtClean="0"/>
              <a:t>(D)    </a:t>
            </a:r>
            <a:r>
              <a:rPr lang="en-US" b="1" dirty="0" smtClean="0"/>
              <a:t>SLED is authorized to conduct criminal investigations to verify certifications and ensure compliance by political subdivisions</a:t>
            </a:r>
            <a:r>
              <a:rPr lang="en-US" dirty="0" smtClean="0"/>
              <a:t>. Public officials, public employees, or law enforcement officials found to have intentionally and materially falsified compliance documentation to SLED in the </a:t>
            </a:r>
            <a:r>
              <a:rPr lang="en-US" dirty="0" err="1" smtClean="0"/>
              <a:t>ICR</a:t>
            </a:r>
            <a:r>
              <a:rPr lang="en-US" dirty="0" smtClean="0"/>
              <a:t> may be subject to prosecution for perjury as defined in Section 16-9-10(A)(2). Political subdivisions found to have intentionally and materially falsified compliance documentation to SLED in the </a:t>
            </a:r>
            <a:r>
              <a:rPr lang="en-US" dirty="0" err="1" smtClean="0"/>
              <a:t>ICR</a:t>
            </a:r>
            <a:r>
              <a:rPr lang="en-US" dirty="0" smtClean="0"/>
              <a:t> may not receive Local Government Fund appropriations for a minimum of three consecutive fiscal budget years, and must be subject to SLED oversight for the purpose of ensuring compliance with Sections 17-13-170(E) and 23-3-1100.</a:t>
            </a:r>
          </a:p>
          <a:p>
            <a:pPr marL="0" indent="0">
              <a:buNone/>
            </a:pPr>
            <a:endParaRPr lang="en-US" dirty="0" smtClean="0"/>
          </a:p>
          <a:p>
            <a:pPr marL="0" indent="0">
              <a:buNone/>
            </a:pPr>
            <a:r>
              <a:rPr lang="en-US" dirty="0" smtClean="0"/>
              <a:t>(E)    For purposes of this section, the term </a:t>
            </a:r>
            <a:r>
              <a:rPr lang="en-US" b="1" dirty="0" smtClean="0"/>
              <a:t>'political subdivision' </a:t>
            </a:r>
            <a:r>
              <a:rPr lang="en-US" dirty="0" smtClean="0"/>
              <a:t>is </a:t>
            </a:r>
            <a:r>
              <a:rPr lang="en-US" u="sng" dirty="0" smtClean="0"/>
              <a:t>defined as</a:t>
            </a:r>
            <a:r>
              <a:rPr lang="en-US" i="1" dirty="0" smtClean="0"/>
              <a:t> a local government entity eligible for funding from the Local Government Fund</a:t>
            </a:r>
            <a:r>
              <a:rPr lang="en-US" dirty="0" smtClean="0"/>
              <a:t>.</a:t>
            </a:r>
          </a:p>
          <a:p>
            <a:pPr marL="0" indent="0">
              <a:buNone/>
            </a:pPr>
            <a:endParaRPr lang="en-US" dirty="0" smtClean="0"/>
          </a:p>
          <a:p>
            <a:pPr marL="0" indent="0">
              <a:buNone/>
            </a:pPr>
            <a:r>
              <a:rPr lang="en-US" dirty="0" smtClean="0"/>
              <a:t>(F)    The sanctions and remedies delineated in this section are </a:t>
            </a:r>
            <a:r>
              <a:rPr lang="en-US" b="1" dirty="0" smtClean="0"/>
              <a:t>in addition to other sanctions and remedies</a:t>
            </a:r>
            <a:r>
              <a:rPr lang="en-US" dirty="0" smtClean="0"/>
              <a:t> provided by law." </a:t>
            </a:r>
          </a:p>
        </p:txBody>
      </p:sp>
    </p:spTree>
    <p:extLst>
      <p:ext uri="{BB962C8B-B14F-4D97-AF65-F5344CB8AC3E}">
        <p14:creationId xmlns:p14="http://schemas.microsoft.com/office/powerpoint/2010/main" val="7689732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73475"/>
            <a:ext cx="12192000" cy="1325563"/>
          </a:xfrm>
        </p:spPr>
        <p:txBody>
          <a:bodyPr>
            <a:normAutofit/>
          </a:bodyPr>
          <a:lstStyle/>
          <a:p>
            <a:pPr algn="ctr"/>
            <a:r>
              <a:rPr lang="en-US" dirty="0" smtClean="0"/>
              <a:t>Amendment:</a:t>
            </a:r>
            <a:br>
              <a:rPr lang="en-US" dirty="0" smtClean="0"/>
            </a:br>
            <a:r>
              <a:rPr lang="en-US" dirty="0" smtClean="0"/>
              <a:t>Common Sense Trumping Politics</a:t>
            </a:r>
            <a:endParaRPr lang="en-US" sz="4300" dirty="0"/>
          </a:p>
        </p:txBody>
      </p:sp>
    </p:spTree>
    <p:extLst>
      <p:ext uri="{BB962C8B-B14F-4D97-AF65-F5344CB8AC3E}">
        <p14:creationId xmlns:p14="http://schemas.microsoft.com/office/powerpoint/2010/main" val="8067561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34850"/>
            <a:ext cx="10515600" cy="6362163"/>
          </a:xfrm>
        </p:spPr>
        <p:txBody>
          <a:bodyPr>
            <a:normAutofit fontScale="85000" lnSpcReduction="20000"/>
          </a:bodyPr>
          <a:lstStyle/>
          <a:p>
            <a:pPr marL="0" indent="0">
              <a:buNone/>
            </a:pPr>
            <a:r>
              <a:rPr lang="en-US" dirty="0"/>
              <a:t>/SECTION 1. Section 6-1-170(E) of the 1976 Code is amended to read:</a:t>
            </a:r>
          </a:p>
          <a:p>
            <a:pPr marL="0" indent="0">
              <a:buNone/>
            </a:pPr>
            <a:r>
              <a:rPr lang="en-US" dirty="0"/>
              <a:t> </a:t>
            </a:r>
          </a:p>
          <a:p>
            <a:pPr marL="0" indent="0">
              <a:buNone/>
            </a:pPr>
            <a:r>
              <a:rPr lang="en-US" dirty="0"/>
              <a:t>(E)(1) Notwithstanding any other provision of law, a resident of a political subdivision in this State</a:t>
            </a:r>
            <a:r>
              <a:rPr lang="en-US" u="sng" dirty="0"/>
              <a:t>, the Attorney General, or both</a:t>
            </a:r>
            <a:r>
              <a:rPr lang="en-US" dirty="0"/>
              <a:t> may bring a civil action in the circuit court in which the resident and political subdivision are located to enjoin:</a:t>
            </a:r>
          </a:p>
          <a:p>
            <a:pPr marL="0" indent="0">
              <a:buNone/>
            </a:pPr>
            <a:endParaRPr lang="en-US" dirty="0"/>
          </a:p>
          <a:p>
            <a:pPr marL="0" indent="0">
              <a:buNone/>
            </a:pPr>
            <a:r>
              <a:rPr lang="en-US" dirty="0" smtClean="0"/>
              <a:t>(</a:t>
            </a:r>
            <a:r>
              <a:rPr lang="en-US" dirty="0"/>
              <a:t>3) If the court finds that the political subdivision has intentionally violated this section</a:t>
            </a:r>
            <a:r>
              <a:rPr lang="en-US" u="sng" dirty="0"/>
              <a:t>: </a:t>
            </a:r>
            <a:endParaRPr lang="en-US" dirty="0"/>
          </a:p>
          <a:p>
            <a:pPr marL="0" indent="0">
              <a:buNone/>
            </a:pPr>
            <a:r>
              <a:rPr lang="en-US" dirty="0"/>
              <a:t>	</a:t>
            </a:r>
            <a:r>
              <a:rPr lang="en-US" u="sng" dirty="0" smtClean="0"/>
              <a:t>(</a:t>
            </a:r>
            <a:r>
              <a:rPr lang="en-US" u="sng" dirty="0"/>
              <a:t>a)</a:t>
            </a:r>
            <a:r>
              <a:rPr lang="en-US" dirty="0"/>
              <a:t> the court shall enjoin the enactment, action, policy, or practice, and may enter a judgment against the political subdivision of not less than one thousand dollars nor more than five thousand dollars for each day that the enactment, action, policy, or practice remains or remained in effect</a:t>
            </a:r>
            <a:r>
              <a:rPr lang="en-US" strike="sngStrike" dirty="0"/>
              <a:t>.</a:t>
            </a:r>
            <a:r>
              <a:rPr lang="en-US" u="sng" dirty="0"/>
              <a:t>;</a:t>
            </a:r>
            <a:r>
              <a:rPr lang="en-US" dirty="0"/>
              <a:t> provided, the proceeds from any such judgment must be used to reimburse the resident’s reasonable attorney’s fees</a:t>
            </a:r>
            <a:r>
              <a:rPr lang="en-US" strike="sngStrike" dirty="0"/>
              <a:t>.</a:t>
            </a:r>
            <a:r>
              <a:rPr lang="en-US" dirty="0"/>
              <a:t> </a:t>
            </a:r>
            <a:r>
              <a:rPr lang="en-US" u="sng" dirty="0"/>
              <a:t>and </a:t>
            </a:r>
            <a:r>
              <a:rPr lang="en-US" dirty="0"/>
              <a:t>any remaining proceeds must be used to cover the administrative costs of implementing, investigating, and enforcing the provisions of Chapter 8, Title 41</a:t>
            </a:r>
            <a:r>
              <a:rPr lang="en-US" strike="sngStrike" dirty="0"/>
              <a:t>.</a:t>
            </a:r>
            <a:r>
              <a:rPr lang="en-US" u="sng" dirty="0"/>
              <a:t>;</a:t>
            </a:r>
            <a:r>
              <a:rPr lang="en-US" dirty="0"/>
              <a:t> </a:t>
            </a:r>
            <a:r>
              <a:rPr lang="en-US" u="sng" dirty="0"/>
              <a:t>and;</a:t>
            </a:r>
            <a:endParaRPr lang="en-US" dirty="0"/>
          </a:p>
          <a:p>
            <a:pPr marL="0" indent="0">
              <a:buNone/>
            </a:pPr>
            <a:r>
              <a:rPr lang="en-US" dirty="0"/>
              <a:t>	</a:t>
            </a:r>
            <a:r>
              <a:rPr lang="en-US" u="sng" dirty="0"/>
              <a:t>(b) the political subdivision may not receive Local Government Fund appropriations for a minimum of three consecutive fiscal budget years after the finding is made. </a:t>
            </a:r>
            <a:endParaRPr lang="en-US" dirty="0"/>
          </a:p>
        </p:txBody>
      </p:sp>
    </p:spTree>
    <p:extLst>
      <p:ext uri="{BB962C8B-B14F-4D97-AF65-F5344CB8AC3E}">
        <p14:creationId xmlns:p14="http://schemas.microsoft.com/office/powerpoint/2010/main" val="27559679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34850"/>
            <a:ext cx="10515600" cy="6362163"/>
          </a:xfrm>
        </p:spPr>
        <p:txBody>
          <a:bodyPr>
            <a:normAutofit fontScale="92500"/>
          </a:bodyPr>
          <a:lstStyle/>
          <a:p>
            <a:pPr marL="0" indent="0">
              <a:buNone/>
            </a:pPr>
            <a:r>
              <a:rPr lang="en-US" b="1" dirty="0"/>
              <a:t>SECTION 2. Section 17-13-170(E) of the 1976 Code is amended to read:</a:t>
            </a:r>
            <a:endParaRPr lang="en-US" dirty="0"/>
          </a:p>
          <a:p>
            <a:pPr marL="0" indent="0">
              <a:buNone/>
            </a:pPr>
            <a:r>
              <a:rPr lang="en-US" dirty="0"/>
              <a:t> </a:t>
            </a:r>
          </a:p>
          <a:p>
            <a:pPr marL="0" indent="0">
              <a:buNone/>
            </a:pPr>
            <a:r>
              <a:rPr lang="en-US" dirty="0"/>
              <a:t>	</a:t>
            </a:r>
            <a:r>
              <a:rPr lang="en-US" u="sng" dirty="0"/>
              <a:t>(2) A political subdivision that pursuant to Section 6-1-170(E) has been afforded due process and found by a court to have violated the provisions of this section may not receive Local Government Fund appropriations for a minimum of three consecutive fiscal budget years after the finding is made”.</a:t>
            </a:r>
            <a:endParaRPr lang="en-US" dirty="0"/>
          </a:p>
          <a:p>
            <a:pPr marL="0" indent="0">
              <a:buNone/>
            </a:pPr>
            <a:endParaRPr lang="en-US" dirty="0"/>
          </a:p>
          <a:p>
            <a:pPr marL="0" indent="0">
              <a:buNone/>
            </a:pPr>
            <a:r>
              <a:rPr lang="en-US" b="1" dirty="0"/>
              <a:t>SECTION 3. Section 23-2-1100 of the 1976 Code is amended by adding a subsection at the end to read:</a:t>
            </a:r>
            <a:endParaRPr lang="en-US" dirty="0"/>
          </a:p>
          <a:p>
            <a:pPr marL="0" indent="0">
              <a:buNone/>
            </a:pPr>
            <a:r>
              <a:rPr lang="en-US" dirty="0"/>
              <a:t> </a:t>
            </a:r>
          </a:p>
          <a:p>
            <a:pPr marL="0" indent="0">
              <a:buNone/>
            </a:pPr>
            <a:r>
              <a:rPr lang="en-US" dirty="0"/>
              <a:t>“(__) A political subdivision that pursuant to Section 6-1-170(E) has been afforded due process and found by a court to have violated the provisions of this section may not receive Local Government Fund appropriations for a minimum of three consecutive fiscal budget years after the finding is made.”</a:t>
            </a:r>
          </a:p>
          <a:p>
            <a:pPr marL="0" indent="0">
              <a:buNone/>
            </a:pPr>
            <a:endParaRPr lang="en-US" dirty="0"/>
          </a:p>
        </p:txBody>
      </p:sp>
    </p:spTree>
    <p:extLst>
      <p:ext uri="{BB962C8B-B14F-4D97-AF65-F5344CB8AC3E}">
        <p14:creationId xmlns:p14="http://schemas.microsoft.com/office/powerpoint/2010/main" val="37444779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39788" y="1509403"/>
            <a:ext cx="5157787" cy="759853"/>
          </a:xfrm>
          <a:ln>
            <a:solidFill>
              <a:srgbClr val="C00000"/>
            </a:solidFill>
          </a:ln>
        </p:spPr>
        <p:txBody>
          <a:bodyPr anchor="ctr"/>
          <a:lstStyle/>
          <a:p>
            <a:r>
              <a:rPr lang="en-US" dirty="0" smtClean="0"/>
              <a:t>Original Bill</a:t>
            </a:r>
            <a:endParaRPr lang="en-US" dirty="0"/>
          </a:p>
        </p:txBody>
      </p:sp>
      <p:sp>
        <p:nvSpPr>
          <p:cNvPr id="4" name="Content Placeholder 3"/>
          <p:cNvSpPr>
            <a:spLocks noGrp="1"/>
          </p:cNvSpPr>
          <p:nvPr>
            <p:ph sz="half" idx="2"/>
          </p:nvPr>
        </p:nvSpPr>
        <p:spPr>
          <a:xfrm>
            <a:off x="839788" y="2269256"/>
            <a:ext cx="5157787" cy="3301549"/>
          </a:xfrm>
          <a:ln>
            <a:solidFill>
              <a:srgbClr val="FF0000"/>
            </a:solidFill>
          </a:ln>
        </p:spPr>
        <p:txBody>
          <a:bodyPr/>
          <a:lstStyle/>
          <a:p>
            <a:r>
              <a:rPr lang="en-US" dirty="0" smtClean="0"/>
              <a:t>Paperwork shuffle (</a:t>
            </a:r>
            <a:r>
              <a:rPr lang="en-US" dirty="0" err="1" smtClean="0"/>
              <a:t>ICR</a:t>
            </a:r>
            <a:r>
              <a:rPr lang="en-US" dirty="0" smtClean="0"/>
              <a:t>)</a:t>
            </a:r>
          </a:p>
          <a:p>
            <a:r>
              <a:rPr lang="en-US" dirty="0" smtClean="0"/>
              <a:t>Grows government</a:t>
            </a:r>
          </a:p>
          <a:p>
            <a:r>
              <a:rPr lang="en-US" dirty="0" smtClean="0"/>
              <a:t>Adds to SLED workload</a:t>
            </a:r>
            <a:endParaRPr lang="en-US" dirty="0"/>
          </a:p>
          <a:p>
            <a:r>
              <a:rPr lang="en-US" dirty="0" smtClean="0"/>
              <a:t>No due process</a:t>
            </a:r>
          </a:p>
          <a:p>
            <a:r>
              <a:rPr lang="en-US" dirty="0" smtClean="0"/>
              <a:t>Violators lose </a:t>
            </a:r>
            <a:r>
              <a:rPr lang="en-US" dirty="0" err="1" smtClean="0"/>
              <a:t>LGF</a:t>
            </a:r>
            <a:endParaRPr lang="en-US" dirty="0"/>
          </a:p>
        </p:txBody>
      </p:sp>
      <p:sp>
        <p:nvSpPr>
          <p:cNvPr id="7" name="Text Placeholder 2"/>
          <p:cNvSpPr>
            <a:spLocks noGrp="1"/>
          </p:cNvSpPr>
          <p:nvPr>
            <p:ph type="body" idx="1"/>
          </p:nvPr>
        </p:nvSpPr>
        <p:spPr>
          <a:xfrm>
            <a:off x="6311163" y="1509403"/>
            <a:ext cx="5157787" cy="759853"/>
          </a:xfrm>
          <a:ln w="76200">
            <a:solidFill>
              <a:schemeClr val="accent6"/>
            </a:solidFill>
          </a:ln>
        </p:spPr>
        <p:txBody>
          <a:bodyPr anchor="ctr"/>
          <a:lstStyle/>
          <a:p>
            <a:r>
              <a:rPr lang="en-US" dirty="0" smtClean="0"/>
              <a:t>Caskey Amendment</a:t>
            </a:r>
            <a:endParaRPr lang="en-US" dirty="0"/>
          </a:p>
        </p:txBody>
      </p:sp>
      <p:sp>
        <p:nvSpPr>
          <p:cNvPr id="8" name="Content Placeholder 3"/>
          <p:cNvSpPr>
            <a:spLocks noGrp="1"/>
          </p:cNvSpPr>
          <p:nvPr>
            <p:ph sz="half" idx="2"/>
          </p:nvPr>
        </p:nvSpPr>
        <p:spPr>
          <a:xfrm>
            <a:off x="6311163" y="2269256"/>
            <a:ext cx="5157787" cy="3301549"/>
          </a:xfrm>
          <a:ln w="76200">
            <a:solidFill>
              <a:schemeClr val="accent6">
                <a:lumMod val="75000"/>
              </a:schemeClr>
            </a:solidFill>
          </a:ln>
        </p:spPr>
        <p:txBody>
          <a:bodyPr/>
          <a:lstStyle/>
          <a:p>
            <a:r>
              <a:rPr lang="en-US" dirty="0" smtClean="0"/>
              <a:t>Empowers AG to enforce</a:t>
            </a:r>
          </a:p>
          <a:p>
            <a:r>
              <a:rPr lang="en-US" dirty="0" smtClean="0"/>
              <a:t>Due process ensured</a:t>
            </a:r>
          </a:p>
          <a:p>
            <a:r>
              <a:rPr lang="en-US" dirty="0"/>
              <a:t>Protects rule of law</a:t>
            </a:r>
            <a:endParaRPr lang="en-US" dirty="0" smtClean="0"/>
          </a:p>
          <a:p>
            <a:r>
              <a:rPr lang="en-US" dirty="0" smtClean="0"/>
              <a:t>Violators lose </a:t>
            </a:r>
            <a:r>
              <a:rPr lang="en-US" dirty="0" err="1" smtClean="0"/>
              <a:t>LGF</a:t>
            </a:r>
            <a:endParaRPr lang="en-US" dirty="0"/>
          </a:p>
        </p:txBody>
      </p:sp>
    </p:spTree>
    <p:extLst>
      <p:ext uri="{BB962C8B-B14F-4D97-AF65-F5344CB8AC3E}">
        <p14:creationId xmlns:p14="http://schemas.microsoft.com/office/powerpoint/2010/main" val="41001275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73475"/>
            <a:ext cx="12192000" cy="1325563"/>
          </a:xfrm>
        </p:spPr>
        <p:txBody>
          <a:bodyPr>
            <a:normAutofit fontScale="90000"/>
          </a:bodyPr>
          <a:lstStyle/>
          <a:p>
            <a:pPr algn="ctr"/>
            <a:r>
              <a:rPr lang="en-US" dirty="0" smtClean="0"/>
              <a:t>Existing Law:</a:t>
            </a:r>
            <a:br>
              <a:rPr lang="en-US" dirty="0" smtClean="0"/>
            </a:br>
            <a:r>
              <a:rPr lang="en-US" dirty="0" smtClean="0"/>
              <a:t/>
            </a:r>
            <a:br>
              <a:rPr lang="en-US" dirty="0" smtClean="0"/>
            </a:br>
            <a:r>
              <a:rPr lang="en-US" dirty="0" smtClean="0"/>
              <a:t>Sanctuary Cities </a:t>
            </a:r>
            <a:r>
              <a:rPr lang="en-US" b="1" u="sng" dirty="0" smtClean="0"/>
              <a:t>Banned</a:t>
            </a:r>
            <a:r>
              <a:rPr lang="en-US" dirty="0" smtClean="0"/>
              <a:t> In South Carolina</a:t>
            </a:r>
            <a:endParaRPr lang="en-US" dirty="0"/>
          </a:p>
        </p:txBody>
      </p:sp>
    </p:spTree>
    <p:extLst>
      <p:ext uri="{BB962C8B-B14F-4D97-AF65-F5344CB8AC3E}">
        <p14:creationId xmlns:p14="http://schemas.microsoft.com/office/powerpoint/2010/main" val="2671069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34850"/>
            <a:ext cx="10515600" cy="6362163"/>
          </a:xfrm>
        </p:spPr>
        <p:txBody>
          <a:bodyPr>
            <a:normAutofit fontScale="92500" lnSpcReduction="10000"/>
          </a:bodyPr>
          <a:lstStyle/>
          <a:p>
            <a:pPr marL="0" indent="0">
              <a:buNone/>
            </a:pPr>
            <a:r>
              <a:rPr lang="en-US" b="1" dirty="0"/>
              <a:t>SECTION 17-13-170.</a:t>
            </a:r>
            <a:r>
              <a:rPr lang="en-US" dirty="0"/>
              <a:t> Law enforcement authorization to determine immigration status; reasonable suspicion; procedures; data collection on motor vehicle stops.</a:t>
            </a:r>
          </a:p>
          <a:p>
            <a:pPr marL="0" indent="0">
              <a:buNone/>
            </a:pPr>
            <a:r>
              <a:rPr lang="en-US" dirty="0"/>
              <a:t> </a:t>
            </a:r>
          </a:p>
          <a:p>
            <a:pPr marL="0" indent="0">
              <a:buNone/>
            </a:pPr>
            <a:r>
              <a:rPr lang="en-US" dirty="0" smtClean="0"/>
              <a:t>(A) </a:t>
            </a:r>
            <a:r>
              <a:rPr lang="en-US" b="1" dirty="0" smtClean="0"/>
              <a:t>If </a:t>
            </a:r>
            <a:r>
              <a:rPr lang="en-US" b="1" dirty="0"/>
              <a:t>a law enforcement officer of this State </a:t>
            </a:r>
            <a:r>
              <a:rPr lang="en-US" dirty="0"/>
              <a:t>or a political subdivision of this State </a:t>
            </a:r>
            <a:r>
              <a:rPr lang="en-US" b="1" dirty="0"/>
              <a:t>lawfully stops, detains, investigates, or arrests a person </a:t>
            </a:r>
            <a:r>
              <a:rPr lang="en-US" dirty="0"/>
              <a:t>for a criminal offense, </a:t>
            </a:r>
            <a:r>
              <a:rPr lang="en-US" b="1" dirty="0"/>
              <a:t>and</a:t>
            </a:r>
            <a:r>
              <a:rPr lang="en-US" dirty="0"/>
              <a:t> during the commission of the stop, detention, investigation, or arrest </a:t>
            </a:r>
            <a:r>
              <a:rPr lang="en-US" b="1" dirty="0"/>
              <a:t>the officer has reasonable suspicion to believe that the person is unlawfully present </a:t>
            </a:r>
            <a:r>
              <a:rPr lang="en-US" dirty="0"/>
              <a:t>in the United States, </a:t>
            </a:r>
            <a:r>
              <a:rPr lang="en-US" b="1" dirty="0"/>
              <a:t>the</a:t>
            </a:r>
            <a:r>
              <a:rPr lang="en-US" dirty="0"/>
              <a:t> </a:t>
            </a:r>
            <a:r>
              <a:rPr lang="en-US" b="1" dirty="0"/>
              <a:t>officer shall make a reasonable effort,</a:t>
            </a:r>
            <a:r>
              <a:rPr lang="en-US" dirty="0"/>
              <a:t> when practicable, </a:t>
            </a:r>
            <a:r>
              <a:rPr lang="en-US" b="1" dirty="0"/>
              <a:t>to determine whether the person is lawfully present in the United States</a:t>
            </a:r>
            <a:r>
              <a:rPr lang="en-US" dirty="0"/>
              <a:t>, unless the determination would hinder or obstruct an investigation</a:t>
            </a:r>
            <a:r>
              <a:rPr lang="en-US" dirty="0" smtClean="0"/>
              <a:t>.</a:t>
            </a:r>
          </a:p>
          <a:p>
            <a:pPr marL="0" indent="0">
              <a:buNone/>
            </a:pPr>
            <a:endParaRPr lang="en-US" dirty="0" smtClean="0"/>
          </a:p>
          <a:p>
            <a:pPr marL="0" indent="0">
              <a:buNone/>
            </a:pPr>
            <a:r>
              <a:rPr lang="en-US" dirty="0" smtClean="0"/>
              <a:t>(E) {See following slide}</a:t>
            </a:r>
          </a:p>
          <a:p>
            <a:pPr marL="0" indent="0">
              <a:buNone/>
            </a:pPr>
            <a:endParaRPr lang="en-US" dirty="0" smtClean="0"/>
          </a:p>
          <a:p>
            <a:pPr marL="0" indent="0">
              <a:buNone/>
            </a:pPr>
            <a:r>
              <a:rPr lang="en-US" dirty="0"/>
              <a:t>(G) </a:t>
            </a:r>
            <a:r>
              <a:rPr lang="en-US" b="1" dirty="0"/>
              <a:t>No official, agency, or political subdivision </a:t>
            </a:r>
            <a:r>
              <a:rPr lang="en-US" dirty="0"/>
              <a:t>of this State </a:t>
            </a:r>
            <a:r>
              <a:rPr lang="en-US" u="sng" dirty="0"/>
              <a:t>may limit or restrict </a:t>
            </a:r>
            <a:r>
              <a:rPr lang="en-US" b="1" dirty="0"/>
              <a:t>the enforcement of this section </a:t>
            </a:r>
            <a:r>
              <a:rPr lang="en-US" u="sng" dirty="0"/>
              <a:t>or</a:t>
            </a:r>
            <a:r>
              <a:rPr lang="en-US" dirty="0"/>
              <a:t> </a:t>
            </a:r>
            <a:r>
              <a:rPr lang="en-US" b="1" dirty="0"/>
              <a:t>federal immigration laws</a:t>
            </a:r>
            <a:r>
              <a:rPr lang="en-US" dirty="0" smtClean="0"/>
              <a:t>.</a:t>
            </a:r>
          </a:p>
        </p:txBody>
      </p:sp>
    </p:spTree>
    <p:extLst>
      <p:ext uri="{BB962C8B-B14F-4D97-AF65-F5344CB8AC3E}">
        <p14:creationId xmlns:p14="http://schemas.microsoft.com/office/powerpoint/2010/main" val="26471282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34850"/>
            <a:ext cx="10515600" cy="6362163"/>
          </a:xfrm>
        </p:spPr>
        <p:txBody>
          <a:bodyPr>
            <a:normAutofit fontScale="62500" lnSpcReduction="20000"/>
          </a:bodyPr>
          <a:lstStyle/>
          <a:p>
            <a:pPr marL="0" indent="0">
              <a:buNone/>
            </a:pPr>
            <a:r>
              <a:rPr lang="en-US" b="1" dirty="0"/>
              <a:t>SECTION 17-13-170.</a:t>
            </a:r>
            <a:r>
              <a:rPr lang="en-US" dirty="0"/>
              <a:t> Law enforcement authorization to determine immigration status; reasonable suspicion; procedures; data collection on motor vehicle stops.</a:t>
            </a:r>
          </a:p>
          <a:p>
            <a:pPr marL="0" indent="0">
              <a:buNone/>
            </a:pPr>
            <a:r>
              <a:rPr lang="en-US" dirty="0"/>
              <a:t> </a:t>
            </a:r>
          </a:p>
          <a:p>
            <a:pPr marL="0" indent="0">
              <a:buNone/>
            </a:pPr>
            <a:r>
              <a:rPr lang="en-US" dirty="0"/>
              <a:t>(E) Except as provided by federal law, </a:t>
            </a:r>
            <a:r>
              <a:rPr lang="en-US" u="sng" dirty="0"/>
              <a:t>officers</a:t>
            </a:r>
            <a:r>
              <a:rPr lang="en-US" dirty="0"/>
              <a:t> and </a:t>
            </a:r>
            <a:r>
              <a:rPr lang="en-US" u="sng" dirty="0"/>
              <a:t>agencies</a:t>
            </a:r>
            <a:r>
              <a:rPr lang="en-US" dirty="0"/>
              <a:t> of this State and </a:t>
            </a:r>
            <a:r>
              <a:rPr lang="en-US" u="sng" dirty="0"/>
              <a:t>political subdivisions</a:t>
            </a:r>
            <a:r>
              <a:rPr lang="en-US" dirty="0"/>
              <a:t> of this State </a:t>
            </a:r>
          </a:p>
          <a:p>
            <a:pPr marL="0" indent="0">
              <a:buNone/>
            </a:pPr>
            <a:r>
              <a:rPr lang="en-US" dirty="0"/>
              <a:t> </a:t>
            </a:r>
          </a:p>
          <a:p>
            <a:pPr marL="0" indent="0">
              <a:buNone/>
            </a:pPr>
            <a:r>
              <a:rPr lang="en-US" b="1" dirty="0"/>
              <a:t>	MAY NOT BE PROHIBITED OR RESTRICTED </a:t>
            </a:r>
            <a:endParaRPr lang="en-US" dirty="0"/>
          </a:p>
          <a:p>
            <a:pPr marL="0" indent="0">
              <a:buNone/>
            </a:pPr>
            <a:r>
              <a:rPr lang="en-US" dirty="0"/>
              <a:t> </a:t>
            </a:r>
          </a:p>
          <a:p>
            <a:pPr marL="0" indent="0">
              <a:buNone/>
            </a:pPr>
            <a:r>
              <a:rPr lang="en-US" dirty="0" smtClean="0"/>
              <a:t>		from </a:t>
            </a:r>
            <a:r>
              <a:rPr lang="en-US" b="1" dirty="0"/>
              <a:t>sending</a:t>
            </a:r>
            <a:r>
              <a:rPr lang="en-US" dirty="0"/>
              <a:t>, </a:t>
            </a:r>
            <a:r>
              <a:rPr lang="en-US" b="1" dirty="0"/>
              <a:t>receiving</a:t>
            </a:r>
            <a:r>
              <a:rPr lang="en-US" dirty="0"/>
              <a:t>, or </a:t>
            </a:r>
            <a:r>
              <a:rPr lang="en-US" b="1" dirty="0"/>
              <a:t>maintaining</a:t>
            </a:r>
            <a:r>
              <a:rPr lang="en-US" dirty="0"/>
              <a:t> </a:t>
            </a:r>
            <a:r>
              <a:rPr lang="en-US" b="1" u="sng" dirty="0"/>
              <a:t>information</a:t>
            </a:r>
            <a:r>
              <a:rPr lang="en-US" b="1" i="1" dirty="0"/>
              <a:t> </a:t>
            </a:r>
            <a:endParaRPr lang="en-US" dirty="0"/>
          </a:p>
          <a:p>
            <a:pPr marL="0" indent="0">
              <a:buNone/>
            </a:pPr>
            <a:r>
              <a:rPr lang="en-US" b="1" i="1" dirty="0"/>
              <a:t> </a:t>
            </a:r>
            <a:endParaRPr lang="en-US" dirty="0"/>
          </a:p>
          <a:p>
            <a:pPr marL="0" indent="0">
              <a:buNone/>
            </a:pPr>
            <a:r>
              <a:rPr lang="en-US" b="1" i="1" u="sng" dirty="0"/>
              <a:t>related to the immigration status</a:t>
            </a:r>
            <a:r>
              <a:rPr lang="en-US" b="1" i="1" dirty="0"/>
              <a:t> of any person</a:t>
            </a:r>
            <a:r>
              <a:rPr lang="en-US" dirty="0"/>
              <a:t> or </a:t>
            </a:r>
            <a:r>
              <a:rPr lang="en-US" b="1" dirty="0"/>
              <a:t>exchanging</a:t>
            </a:r>
            <a:r>
              <a:rPr lang="en-US" dirty="0"/>
              <a:t> that information </a:t>
            </a:r>
          </a:p>
          <a:p>
            <a:pPr marL="0" indent="0">
              <a:buNone/>
            </a:pPr>
            <a:r>
              <a:rPr lang="en-US" dirty="0"/>
              <a:t> </a:t>
            </a:r>
          </a:p>
          <a:p>
            <a:pPr marL="0" indent="0">
              <a:buNone/>
            </a:pPr>
            <a:r>
              <a:rPr lang="en-US" b="1" dirty="0"/>
              <a:t>	with other federal, state, or local government entities</a:t>
            </a:r>
            <a:r>
              <a:rPr lang="en-US" dirty="0"/>
              <a:t> for the following </a:t>
            </a:r>
            <a:r>
              <a:rPr lang="en-US" dirty="0" smtClean="0"/>
              <a:t>purposes</a:t>
            </a:r>
            <a:r>
              <a:rPr lang="en-US" dirty="0"/>
              <a:t>:</a:t>
            </a:r>
            <a:br>
              <a:rPr lang="en-US" dirty="0"/>
            </a:br>
            <a:r>
              <a:rPr lang="en-US" dirty="0"/>
              <a:t/>
            </a:r>
            <a:br>
              <a:rPr lang="en-US" dirty="0"/>
            </a:br>
            <a:r>
              <a:rPr lang="en-US" dirty="0"/>
              <a:t>	(1) determining eligibility for any public benefit, service, or license provided by the </a:t>
            </a:r>
            <a:r>
              <a:rPr lang="en-US" dirty="0" smtClean="0"/>
              <a:t>federal 	government</a:t>
            </a:r>
            <a:r>
              <a:rPr lang="en-US" dirty="0"/>
              <a:t>, this State, or a political subdivision of this State;</a:t>
            </a:r>
            <a:br>
              <a:rPr lang="en-US" dirty="0"/>
            </a:br>
            <a:r>
              <a:rPr lang="en-US" dirty="0"/>
              <a:t/>
            </a:r>
            <a:br>
              <a:rPr lang="en-US" dirty="0"/>
            </a:br>
            <a:r>
              <a:rPr lang="en-US" dirty="0"/>
              <a:t>	(2) verifying any claim of residence or domicile, if determination of residence or </a:t>
            </a:r>
            <a:r>
              <a:rPr lang="en-US" dirty="0" smtClean="0"/>
              <a:t>domicile </a:t>
            </a:r>
            <a:r>
              <a:rPr lang="en-US" dirty="0"/>
              <a:t>is required </a:t>
            </a:r>
            <a:r>
              <a:rPr lang="en-US" dirty="0" smtClean="0"/>
              <a:t>	under </a:t>
            </a:r>
            <a:r>
              <a:rPr lang="en-US" dirty="0"/>
              <a:t>the laws of this State or a judicial order issued </a:t>
            </a:r>
            <a:r>
              <a:rPr lang="en-US" dirty="0" smtClean="0"/>
              <a:t>pursuant </a:t>
            </a:r>
            <a:r>
              <a:rPr lang="en-US" dirty="0"/>
              <a:t>to a civil or criminal proceeding in this </a:t>
            </a:r>
            <a:r>
              <a:rPr lang="en-US" dirty="0" smtClean="0"/>
              <a:t>	State</a:t>
            </a:r>
            <a:r>
              <a:rPr lang="en-US" dirty="0"/>
              <a:t>;</a:t>
            </a:r>
            <a:br>
              <a:rPr lang="en-US" dirty="0"/>
            </a:br>
            <a:r>
              <a:rPr lang="en-US" dirty="0"/>
              <a:t/>
            </a:r>
            <a:br>
              <a:rPr lang="en-US" dirty="0"/>
            </a:br>
            <a:r>
              <a:rPr lang="en-US" dirty="0"/>
              <a:t>	(3) determining whether an alien is in compliance with the federal registration 	laws prescribed by </a:t>
            </a:r>
            <a:r>
              <a:rPr lang="en-US" dirty="0" smtClean="0"/>
              <a:t>	Chapter </a:t>
            </a:r>
            <a:r>
              <a:rPr lang="en-US" dirty="0"/>
              <a:t>7, Title II of the federal Immigration and Nationality </a:t>
            </a:r>
            <a:r>
              <a:rPr lang="en-US" dirty="0" smtClean="0"/>
              <a:t>Act</a:t>
            </a:r>
            <a:r>
              <a:rPr lang="en-US" dirty="0"/>
              <a:t>; or</a:t>
            </a:r>
          </a:p>
          <a:p>
            <a:pPr marL="0" indent="0">
              <a:buNone/>
            </a:pPr>
            <a:r>
              <a:rPr lang="en-US" dirty="0"/>
              <a:t> </a:t>
            </a:r>
          </a:p>
          <a:p>
            <a:pPr marL="0" indent="0">
              <a:buNone/>
            </a:pPr>
            <a:r>
              <a:rPr lang="en-US" dirty="0"/>
              <a:t>	(4) pursuant to 8 </a:t>
            </a:r>
            <a:r>
              <a:rPr lang="en-US" dirty="0" err="1"/>
              <a:t>U.S.C</a:t>
            </a:r>
            <a:r>
              <a:rPr lang="en-US" dirty="0"/>
              <a:t>. Section 1373 and 8 </a:t>
            </a:r>
            <a:r>
              <a:rPr lang="en-US" dirty="0" err="1"/>
              <a:t>U.S.C</a:t>
            </a:r>
            <a:r>
              <a:rPr lang="en-US" dirty="0"/>
              <a:t>. Section 1644.</a:t>
            </a:r>
          </a:p>
        </p:txBody>
      </p:sp>
    </p:spTree>
    <p:extLst>
      <p:ext uri="{BB962C8B-B14F-4D97-AF65-F5344CB8AC3E}">
        <p14:creationId xmlns:p14="http://schemas.microsoft.com/office/powerpoint/2010/main" val="35018328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34850"/>
            <a:ext cx="10515600" cy="6362163"/>
          </a:xfrm>
        </p:spPr>
        <p:txBody>
          <a:bodyPr>
            <a:normAutofit fontScale="55000" lnSpcReduction="20000"/>
          </a:bodyPr>
          <a:lstStyle/>
          <a:p>
            <a:pPr marL="0" indent="0">
              <a:buNone/>
            </a:pPr>
            <a:r>
              <a:rPr lang="en-US" b="1" dirty="0"/>
              <a:t>SECTION 23-3-1100.</a:t>
            </a:r>
            <a:r>
              <a:rPr lang="en-US" dirty="0"/>
              <a:t> Determination of lawfulness of prisoner's presence in United States; notification of Department of Homeland Security of presence of unlawful alien; housing and maintenance expenses; transportation.</a:t>
            </a:r>
            <a:br>
              <a:rPr lang="en-US" dirty="0"/>
            </a:br>
            <a:r>
              <a:rPr lang="en-US" dirty="0"/>
              <a:t/>
            </a:r>
            <a:br>
              <a:rPr lang="en-US" dirty="0"/>
            </a:br>
            <a:r>
              <a:rPr lang="en-US" dirty="0"/>
              <a:t>(A) </a:t>
            </a:r>
            <a:r>
              <a:rPr lang="en-US" u="sng" dirty="0"/>
              <a:t>If a person is charged with a criminal offense and is confined</a:t>
            </a:r>
            <a:r>
              <a:rPr lang="en-US" dirty="0"/>
              <a:t> for any period in a jail of the State, county, or municipality, or a jail operated by a regional jail authority, </a:t>
            </a:r>
            <a:r>
              <a:rPr lang="en-US" b="1" dirty="0"/>
              <a:t>a reasonable effort shall be made to </a:t>
            </a:r>
            <a:r>
              <a:rPr lang="en-US" b="1" u="sng" dirty="0"/>
              <a:t>determine whether the confined person is an alien unlawfully present</a:t>
            </a:r>
            <a:r>
              <a:rPr lang="en-US" u="sng" dirty="0"/>
              <a:t> </a:t>
            </a:r>
            <a:r>
              <a:rPr lang="en-US" dirty="0"/>
              <a:t>in the United States.</a:t>
            </a:r>
            <a:br>
              <a:rPr lang="en-US" dirty="0"/>
            </a:br>
            <a:r>
              <a:rPr lang="en-US" dirty="0"/>
              <a:t/>
            </a:r>
            <a:br>
              <a:rPr lang="en-US" dirty="0"/>
            </a:br>
            <a:r>
              <a:rPr lang="en-US" dirty="0"/>
              <a:t>(B) If the prisoner is an alien, </a:t>
            </a:r>
            <a:r>
              <a:rPr lang="en-US" b="1" dirty="0"/>
              <a:t>the keeper of the jail or other officer must make a reasonable effort to verify whether the prisoner has been lawfully admitted to the United States</a:t>
            </a:r>
            <a:r>
              <a:rPr lang="en-US" dirty="0"/>
              <a:t> or if the prisoner is unlawfully present in the United States. </a:t>
            </a:r>
            <a:r>
              <a:rPr lang="en-US" b="1" u="sng" dirty="0"/>
              <a:t>Verification must be made within seventy-two hours</a:t>
            </a:r>
            <a:r>
              <a:rPr lang="en-US" dirty="0"/>
              <a:t> through a query to the Law Enforcement Support Center (</a:t>
            </a:r>
            <a:r>
              <a:rPr lang="en-US" dirty="0" err="1"/>
              <a:t>LESC</a:t>
            </a:r>
            <a:r>
              <a:rPr lang="en-US" dirty="0"/>
              <a:t>) of the United States Department of Homeland Security or other office or agency designated for that purpose by the United States Department of Homeland Security. If the prisoner is determined to be an alien unlawfully present in the United States, the keeper of the jail or other officer shall notify the United States Department of Homeland Security.</a:t>
            </a:r>
            <a:br>
              <a:rPr lang="en-US" dirty="0"/>
            </a:br>
            <a:r>
              <a:rPr lang="en-US" dirty="0"/>
              <a:t/>
            </a:r>
            <a:br>
              <a:rPr lang="en-US" dirty="0"/>
            </a:br>
            <a:r>
              <a:rPr lang="en-US" dirty="0"/>
              <a:t>(C) Upon notification to the United States Department of Homeland Security pursuant to subsection (B), the </a:t>
            </a:r>
            <a:r>
              <a:rPr lang="en-US" b="1" dirty="0"/>
              <a:t>keeper of the jail must account for daily expenses</a:t>
            </a:r>
            <a:r>
              <a:rPr lang="en-US" dirty="0"/>
              <a:t> incurred for the housing, maintenance, transportation, and care of the prisoner who is an alien unlawfully present in the United States and must forward an invoice to the Department of Homeland Security for these expenses.</a:t>
            </a:r>
            <a:br>
              <a:rPr lang="en-US" dirty="0"/>
            </a:br>
            <a:r>
              <a:rPr lang="en-US" dirty="0"/>
              <a:t/>
            </a:r>
            <a:br>
              <a:rPr lang="en-US" dirty="0"/>
            </a:br>
            <a:r>
              <a:rPr lang="en-US" dirty="0"/>
              <a:t>(D) The keeper of the jail or other officer may </a:t>
            </a:r>
            <a:r>
              <a:rPr lang="en-US" b="1" dirty="0"/>
              <a:t>securely transport the prisoner</a:t>
            </a:r>
            <a:r>
              <a:rPr lang="en-US" dirty="0"/>
              <a:t> who is an alien unlawfully present in the United States </a:t>
            </a:r>
            <a:r>
              <a:rPr lang="en-US" b="1" dirty="0"/>
              <a:t>to a federal facility</a:t>
            </a:r>
            <a:r>
              <a:rPr lang="en-US" dirty="0"/>
              <a:t> in this State or to any other point of transfer into federal custody that is outside of the keeper of the jail or other officer's jurisdiction. The keeper of the jail or other officer </a:t>
            </a:r>
            <a:r>
              <a:rPr lang="en-US" b="1" dirty="0"/>
              <a:t>shall obtain judicial authorization before securely transporting a prisone</a:t>
            </a:r>
            <a:r>
              <a:rPr lang="en-US" dirty="0"/>
              <a:t>r who is unlawfully present in the United States to a point of transfer that is outside of this State.</a:t>
            </a:r>
            <a:br>
              <a:rPr lang="en-US" dirty="0"/>
            </a:br>
            <a:r>
              <a:rPr lang="en-US" dirty="0"/>
              <a:t/>
            </a:r>
            <a:br>
              <a:rPr lang="en-US" dirty="0"/>
            </a:br>
            <a:r>
              <a:rPr lang="en-US" dirty="0"/>
              <a:t>(E</a:t>
            </a:r>
            <a:r>
              <a:rPr lang="en-US" b="1" dirty="0"/>
              <a:t>) If a prisoner who is an alien unlawfully present</a:t>
            </a:r>
            <a:r>
              <a:rPr lang="en-US" dirty="0"/>
              <a:t> in the United States </a:t>
            </a:r>
            <a:r>
              <a:rPr lang="en-US" b="1" dirty="0"/>
              <a:t>completes the prisoner's sentence</a:t>
            </a:r>
            <a:r>
              <a:rPr lang="en-US" dirty="0"/>
              <a:t> of incarceration, the keeper of the jail or other officer shall </a:t>
            </a:r>
            <a:r>
              <a:rPr lang="en-US" b="1" dirty="0"/>
              <a:t>notify the United States Department of Homeland Security and shall securely transport the prisoner to a federal facility</a:t>
            </a:r>
            <a:r>
              <a:rPr lang="en-US" dirty="0"/>
              <a:t> in this State or to any other point of transfer into federal custody that is outside of the keeper of the jail or other officer's jurisdiction. The keeper of the jail or other officer shall obtain judicial authorization before securely transporting a prisoner who is unlawfully present in the United States to a point of transfer that is outside of this State.</a:t>
            </a:r>
            <a:br>
              <a:rPr lang="en-US" dirty="0"/>
            </a:br>
            <a:r>
              <a:rPr lang="en-US" dirty="0"/>
              <a:t/>
            </a:r>
            <a:br>
              <a:rPr lang="en-US" dirty="0"/>
            </a:br>
            <a:r>
              <a:rPr lang="en-US" dirty="0"/>
              <a:t>(F) Nothing in this section shall be construed to deny a person bond or from being released from confinement when such person is otherwise eligible for release. However, pursuant to the provisions of Section 17-15-30, </a:t>
            </a:r>
            <a:r>
              <a:rPr lang="en-US" b="1" dirty="0"/>
              <a:t>a court setting bond shall consider whether the person charged is an alien unlawfully present</a:t>
            </a:r>
            <a:r>
              <a:rPr lang="en-US" dirty="0"/>
              <a:t> in the United States.</a:t>
            </a:r>
            <a:br>
              <a:rPr lang="en-US" dirty="0"/>
            </a:br>
            <a:r>
              <a:rPr lang="en-US" dirty="0"/>
              <a:t/>
            </a:r>
            <a:br>
              <a:rPr lang="en-US" dirty="0"/>
            </a:br>
            <a:r>
              <a:rPr lang="en-US" dirty="0"/>
              <a:t>(G) The State Law Enforcement Division shall promulgate regulations to comply with the provisions of this section in accordance with the provisions of Chapter 23, Title 1.</a:t>
            </a:r>
            <a:br>
              <a:rPr lang="en-US" dirty="0"/>
            </a:br>
            <a:r>
              <a:rPr lang="en-US" dirty="0"/>
              <a:t/>
            </a:r>
            <a:br>
              <a:rPr lang="en-US" dirty="0"/>
            </a:br>
            <a:r>
              <a:rPr lang="en-US" dirty="0"/>
              <a:t>(H) In enforcing the terms of this section</a:t>
            </a:r>
            <a:r>
              <a:rPr lang="en-US" b="1" dirty="0"/>
              <a:t>, no state officer shall attempt to make an independent judgment of an alien's immigration status</a:t>
            </a:r>
            <a:r>
              <a:rPr lang="en-US" dirty="0"/>
              <a:t>. State officials must verify an alien's status with the federal government in accordance with 8 </a:t>
            </a:r>
            <a:r>
              <a:rPr lang="en-US" dirty="0" err="1"/>
              <a:t>U.S.C</a:t>
            </a:r>
            <a:r>
              <a:rPr lang="en-US" dirty="0"/>
              <a:t>. Section 1373(c</a:t>
            </a:r>
            <a:r>
              <a:rPr lang="en-US" dirty="0" smtClean="0"/>
              <a:t>).</a:t>
            </a:r>
            <a:endParaRPr lang="en-US" dirty="0"/>
          </a:p>
        </p:txBody>
      </p:sp>
    </p:spTree>
    <p:extLst>
      <p:ext uri="{BB962C8B-B14F-4D97-AF65-F5344CB8AC3E}">
        <p14:creationId xmlns:p14="http://schemas.microsoft.com/office/powerpoint/2010/main" val="7716313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28788"/>
            <a:ext cx="10515600" cy="6387921"/>
          </a:xfrm>
        </p:spPr>
        <p:txBody>
          <a:bodyPr>
            <a:normAutofit/>
          </a:bodyPr>
          <a:lstStyle/>
          <a:p>
            <a:pPr marL="0" indent="0">
              <a:buNone/>
            </a:pPr>
            <a:r>
              <a:rPr lang="en-US" b="1" dirty="0"/>
              <a:t>SECTION 6-1-170.</a:t>
            </a:r>
            <a:r>
              <a:rPr lang="en-US" dirty="0"/>
              <a:t> Preemption of local ordinance relating to immigration; civil actions.</a:t>
            </a:r>
            <a:br>
              <a:rPr lang="en-US" dirty="0"/>
            </a:br>
            <a:r>
              <a:rPr lang="en-US" dirty="0"/>
              <a:t/>
            </a:r>
            <a:br>
              <a:rPr lang="en-US" dirty="0"/>
            </a:br>
            <a:r>
              <a:rPr lang="en-US" dirty="0" smtClean="0"/>
              <a:t>(</a:t>
            </a:r>
            <a:r>
              <a:rPr lang="en-US" dirty="0"/>
              <a:t>B) A</a:t>
            </a:r>
            <a:r>
              <a:rPr lang="en-US" b="1" dirty="0"/>
              <a:t> </a:t>
            </a:r>
            <a:r>
              <a:rPr lang="en-US" b="1" u="sng" dirty="0" smtClean="0"/>
              <a:t>political subdivision </a:t>
            </a:r>
            <a:r>
              <a:rPr lang="en-US" dirty="0" smtClean="0"/>
              <a:t>of </a:t>
            </a:r>
            <a:r>
              <a:rPr lang="en-US" dirty="0"/>
              <a:t>this State </a:t>
            </a:r>
            <a:r>
              <a:rPr lang="en-US" b="1" u="sng" dirty="0"/>
              <a:t>may not </a:t>
            </a:r>
            <a:r>
              <a:rPr lang="en-US" b="1" dirty="0"/>
              <a:t>enact any ordinance or policy </a:t>
            </a:r>
            <a:r>
              <a:rPr lang="en-US" dirty="0"/>
              <a:t>that</a:t>
            </a:r>
            <a:r>
              <a:rPr lang="en-US" b="1" dirty="0"/>
              <a:t> </a:t>
            </a:r>
            <a:r>
              <a:rPr lang="en-US" b="1" u="sng" dirty="0"/>
              <a:t>limits or prohibits a law enforcement officer</a:t>
            </a:r>
            <a:r>
              <a:rPr lang="en-US" b="1" dirty="0"/>
              <a:t>, </a:t>
            </a:r>
            <a:r>
              <a:rPr lang="en-US" dirty="0"/>
              <a:t>local official, or local government employee from</a:t>
            </a:r>
            <a:r>
              <a:rPr lang="en-US" b="1" dirty="0"/>
              <a:t> seeking to </a:t>
            </a:r>
            <a:r>
              <a:rPr lang="en-US" b="1" u="sng" dirty="0"/>
              <a:t>enforce a state law with regard to immigration</a:t>
            </a:r>
            <a:r>
              <a:rPr lang="en-US" dirty="0"/>
              <a:t>.</a:t>
            </a:r>
            <a:br>
              <a:rPr lang="en-US" dirty="0"/>
            </a:br>
            <a:r>
              <a:rPr lang="en-US" dirty="0"/>
              <a:t/>
            </a:r>
            <a:br>
              <a:rPr lang="en-US" dirty="0"/>
            </a:br>
            <a:r>
              <a:rPr lang="en-US" dirty="0"/>
              <a:t>(C) A </a:t>
            </a:r>
            <a:r>
              <a:rPr lang="en-US" u="sng" dirty="0"/>
              <a:t>political subdivision </a:t>
            </a:r>
            <a:r>
              <a:rPr lang="en-US" dirty="0"/>
              <a:t>of this State </a:t>
            </a:r>
            <a:r>
              <a:rPr lang="en-US" u="sng" dirty="0"/>
              <a:t>may not </a:t>
            </a:r>
            <a:r>
              <a:rPr lang="en-US" dirty="0"/>
              <a:t>enact any ordinance or policy that </a:t>
            </a:r>
            <a:r>
              <a:rPr lang="en-US" u="sng" dirty="0"/>
              <a:t>limits or prohibits </a:t>
            </a:r>
            <a:r>
              <a:rPr lang="en-US" dirty="0"/>
              <a:t>a law enforcement officer, local official, or local government employee </a:t>
            </a:r>
            <a:r>
              <a:rPr lang="en-US" b="1" dirty="0"/>
              <a:t>from</a:t>
            </a:r>
            <a:r>
              <a:rPr lang="en-US" dirty="0"/>
              <a:t> </a:t>
            </a:r>
            <a:r>
              <a:rPr lang="en-US" b="1" dirty="0"/>
              <a:t>communicating to appropriate federal or state officials with regard to the immigration status of any person </a:t>
            </a:r>
            <a:r>
              <a:rPr lang="en-US" dirty="0"/>
              <a:t>within this State</a:t>
            </a:r>
            <a:r>
              <a:rPr lang="en-US" dirty="0" smtClean="0"/>
              <a:t>.</a:t>
            </a:r>
            <a:r>
              <a:rPr lang="en-US" dirty="0"/>
              <a:t/>
            </a:r>
            <a:br>
              <a:rPr lang="en-US" dirty="0"/>
            </a:br>
            <a:endParaRPr lang="en-US" dirty="0"/>
          </a:p>
        </p:txBody>
      </p:sp>
    </p:spTree>
    <p:extLst>
      <p:ext uri="{BB962C8B-B14F-4D97-AF65-F5344CB8AC3E}">
        <p14:creationId xmlns:p14="http://schemas.microsoft.com/office/powerpoint/2010/main" val="906209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34851"/>
            <a:ext cx="10515600" cy="5842112"/>
          </a:xfrm>
        </p:spPr>
        <p:txBody>
          <a:bodyPr>
            <a:normAutofit fontScale="62500" lnSpcReduction="20000"/>
          </a:bodyPr>
          <a:lstStyle/>
          <a:p>
            <a:pPr marL="0" indent="0">
              <a:buNone/>
            </a:pPr>
            <a:r>
              <a:rPr lang="en-US" b="1" dirty="0"/>
              <a:t>SECTION 6-1-170.</a:t>
            </a:r>
            <a:r>
              <a:rPr lang="en-US" dirty="0"/>
              <a:t> Preemption of local ordinance relating to immigration; civil actions</a:t>
            </a:r>
            <a:r>
              <a:rPr lang="en-US" dirty="0" smtClean="0"/>
              <a:t>.</a:t>
            </a:r>
          </a:p>
          <a:p>
            <a:pPr marL="0" indent="0">
              <a:buNone/>
            </a:pPr>
            <a:endParaRPr lang="en-US" dirty="0"/>
          </a:p>
          <a:p>
            <a:pPr marL="0" indent="0">
              <a:buNone/>
            </a:pPr>
            <a:r>
              <a:rPr lang="en-US" dirty="0" smtClean="0"/>
              <a:t>(</a:t>
            </a:r>
            <a:r>
              <a:rPr lang="en-US" dirty="0"/>
              <a:t>E)(1) Notwithstanding any other provision of law, </a:t>
            </a:r>
            <a:r>
              <a:rPr lang="en-US" b="1" dirty="0"/>
              <a:t>a resident of a political subdivision in this State </a:t>
            </a:r>
            <a:r>
              <a:rPr lang="en-US" b="1" u="sng" dirty="0"/>
              <a:t>may bring a civil action in the circuit court </a:t>
            </a:r>
            <a:r>
              <a:rPr lang="en-US" dirty="0"/>
              <a:t>in which the resident and political subdivision are located </a:t>
            </a:r>
            <a:r>
              <a:rPr lang="en-US" b="1" u="sng" dirty="0"/>
              <a:t>to enjoin</a:t>
            </a:r>
            <a:r>
              <a:rPr lang="en-US" dirty="0"/>
              <a:t>:</a:t>
            </a:r>
            <a:br>
              <a:rPr lang="en-US" dirty="0"/>
            </a:br>
            <a:r>
              <a:rPr lang="en-US" dirty="0"/>
              <a:t/>
            </a:r>
            <a:br>
              <a:rPr lang="en-US" dirty="0"/>
            </a:br>
            <a:r>
              <a:rPr lang="en-US" dirty="0"/>
              <a:t>	(a) an enactment by the political subdivision of any ordinance or policy that intentionally limits or prohibits a law </a:t>
            </a:r>
            <a:r>
              <a:rPr lang="en-US" dirty="0" smtClean="0"/>
              <a:t>enforcement </a:t>
            </a:r>
            <a:r>
              <a:rPr lang="en-US" dirty="0"/>
              <a:t>officer, local </a:t>
            </a:r>
            <a:r>
              <a:rPr lang="en-US" dirty="0" smtClean="0"/>
              <a:t>official</a:t>
            </a:r>
            <a:r>
              <a:rPr lang="en-US" dirty="0"/>
              <a:t>, or local government employee </a:t>
            </a:r>
            <a:r>
              <a:rPr lang="en-US" b="1" dirty="0"/>
              <a:t>from seeking to enforce a state law with regard to </a:t>
            </a:r>
            <a:r>
              <a:rPr lang="en-US" b="1" dirty="0" smtClean="0"/>
              <a:t>immigration</a:t>
            </a:r>
            <a:r>
              <a:rPr lang="en-US" dirty="0"/>
              <a:t>;</a:t>
            </a:r>
            <a:br>
              <a:rPr lang="en-US" dirty="0"/>
            </a:br>
            <a:r>
              <a:rPr lang="en-US" dirty="0"/>
              <a:t/>
            </a:r>
            <a:br>
              <a:rPr lang="en-US" dirty="0"/>
            </a:br>
            <a:r>
              <a:rPr lang="en-US" dirty="0"/>
              <a:t>	(b) an enactment by the political subdivision of any ordinance or policy that intentionally limits or prohibits a law </a:t>
            </a:r>
            <a:r>
              <a:rPr lang="en-US" dirty="0" smtClean="0"/>
              <a:t>enforcement </a:t>
            </a:r>
            <a:r>
              <a:rPr lang="en-US" dirty="0"/>
              <a:t>officer, local </a:t>
            </a:r>
            <a:r>
              <a:rPr lang="en-US" dirty="0" smtClean="0"/>
              <a:t>official</a:t>
            </a:r>
            <a:r>
              <a:rPr lang="en-US" dirty="0"/>
              <a:t>, or local government employee from </a:t>
            </a:r>
            <a:r>
              <a:rPr lang="en-US" b="1" dirty="0"/>
              <a:t>communicating to appropriate federal or state </a:t>
            </a:r>
            <a:r>
              <a:rPr lang="en-US" b="1" dirty="0" smtClean="0"/>
              <a:t>officials </a:t>
            </a:r>
            <a:r>
              <a:rPr lang="en-US" b="1" dirty="0"/>
              <a:t>regarding the immigration status of a </a:t>
            </a:r>
            <a:r>
              <a:rPr lang="en-US" b="1" dirty="0" smtClean="0"/>
              <a:t>person </a:t>
            </a:r>
            <a:r>
              <a:rPr lang="en-US" dirty="0"/>
              <a:t>within this State; or</a:t>
            </a:r>
            <a:br>
              <a:rPr lang="en-US" dirty="0"/>
            </a:br>
            <a:r>
              <a:rPr lang="en-US" dirty="0"/>
              <a:t/>
            </a:r>
            <a:br>
              <a:rPr lang="en-US" dirty="0"/>
            </a:br>
            <a:r>
              <a:rPr lang="en-US" dirty="0" smtClean="0"/>
              <a:t>	(</a:t>
            </a:r>
            <a:r>
              <a:rPr lang="en-US" dirty="0"/>
              <a:t>c) an enactment by the political subdivision of any ordinance, policy, regulation, or other legislation pertaining to the </a:t>
            </a:r>
            <a:r>
              <a:rPr lang="en-US" dirty="0" smtClean="0"/>
              <a:t>employment</a:t>
            </a:r>
            <a:r>
              <a:rPr lang="en-US" dirty="0"/>
              <a:t>, </a:t>
            </a:r>
            <a:r>
              <a:rPr lang="en-US" dirty="0" smtClean="0"/>
              <a:t>licensing</a:t>
            </a:r>
            <a:r>
              <a:rPr lang="en-US" dirty="0"/>
              <a:t>, permitting, or otherwise </a:t>
            </a:r>
            <a:r>
              <a:rPr lang="en-US" b="1" dirty="0"/>
              <a:t>doing business with a person based upon that person's authorization to </a:t>
            </a:r>
            <a:r>
              <a:rPr lang="en-US" b="1" dirty="0" smtClean="0"/>
              <a:t>work </a:t>
            </a:r>
            <a:r>
              <a:rPr lang="en-US" b="1" dirty="0"/>
              <a:t>in the United States, which </a:t>
            </a:r>
            <a:r>
              <a:rPr lang="en-US" b="1" dirty="0" smtClean="0"/>
              <a:t>intentionally </a:t>
            </a:r>
            <a:r>
              <a:rPr lang="en-US" b="1" dirty="0"/>
              <a:t>exceeds or conflicts with federal law or that intentionally conflicts with </a:t>
            </a:r>
            <a:r>
              <a:rPr lang="en-US" b="1" dirty="0" smtClean="0"/>
              <a:t>state </a:t>
            </a:r>
            <a:r>
              <a:rPr lang="en-US" b="1" dirty="0"/>
              <a:t>law</a:t>
            </a:r>
            <a:r>
              <a:rPr lang="en-US" dirty="0"/>
              <a:t>.</a:t>
            </a:r>
            <a:br>
              <a:rPr lang="en-US" dirty="0"/>
            </a:br>
            <a:r>
              <a:rPr lang="en-US" dirty="0"/>
              <a:t/>
            </a:r>
            <a:br>
              <a:rPr lang="en-US" dirty="0"/>
            </a:br>
            <a:r>
              <a:rPr lang="en-US" dirty="0"/>
              <a:t/>
            </a:r>
            <a:br>
              <a:rPr lang="en-US" dirty="0"/>
            </a:br>
            <a:r>
              <a:rPr lang="en-US" dirty="0"/>
              <a:t>(3) If the court finds that the political subdivision has intentionally violated this section, the court shall enjoin the enactment, action, policy, or practice, and may enter a judgment against the political subdivision of not less than one thousand dollars nor more than five thousand dollars for each day that the enactment, action, policy, or practice remains or remained in effect. The proceeds from any such judgment must be used to reimburse the resident's reasonable attorney's fees. Any remaining proceeds must be used to cover the administrative costs of implementing, investigating, and enforcing the provisions of Chapter 8, Title 41.</a:t>
            </a:r>
          </a:p>
          <a:p>
            <a:endParaRPr lang="en-US" dirty="0"/>
          </a:p>
        </p:txBody>
      </p:sp>
    </p:spTree>
    <p:extLst>
      <p:ext uri="{BB962C8B-B14F-4D97-AF65-F5344CB8AC3E}">
        <p14:creationId xmlns:p14="http://schemas.microsoft.com/office/powerpoint/2010/main" val="39758214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73475"/>
            <a:ext cx="12192000" cy="1325563"/>
          </a:xfrm>
        </p:spPr>
        <p:txBody>
          <a:bodyPr>
            <a:normAutofit fontScale="90000"/>
          </a:bodyPr>
          <a:lstStyle/>
          <a:p>
            <a:pPr algn="ctr"/>
            <a:r>
              <a:rPr lang="en-US" dirty="0" smtClean="0"/>
              <a:t>The Bill:</a:t>
            </a:r>
            <a:br>
              <a:rPr lang="en-US" dirty="0" smtClean="0"/>
            </a:br>
            <a:r>
              <a:rPr lang="en-US" dirty="0" smtClean="0"/>
              <a:t/>
            </a:r>
            <a:br>
              <a:rPr lang="en-US" dirty="0" smtClean="0"/>
            </a:br>
            <a:r>
              <a:rPr lang="en-US" sz="4300" dirty="0" smtClean="0"/>
              <a:t>The Incremental Growth of South Carolina Government Act</a:t>
            </a:r>
            <a:endParaRPr lang="en-US" sz="4300" dirty="0"/>
          </a:p>
        </p:txBody>
      </p:sp>
    </p:spTree>
    <p:extLst>
      <p:ext uri="{BB962C8B-B14F-4D97-AF65-F5344CB8AC3E}">
        <p14:creationId xmlns:p14="http://schemas.microsoft.com/office/powerpoint/2010/main" val="30117569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41668"/>
            <a:ext cx="10515600" cy="6035295"/>
          </a:xfrm>
        </p:spPr>
        <p:txBody>
          <a:bodyPr>
            <a:normAutofit fontScale="62500" lnSpcReduction="20000"/>
          </a:bodyPr>
          <a:lstStyle/>
          <a:p>
            <a:pPr marL="0" indent="0">
              <a:buNone/>
            </a:pPr>
            <a:r>
              <a:rPr lang="en-US" dirty="0"/>
              <a:t>/    SECTION    1.    Article 1, Chapter 1, Title 6 of the 1976 Code is amended by adding:</a:t>
            </a:r>
          </a:p>
          <a:p>
            <a:pPr marL="0" indent="0">
              <a:buNone/>
            </a:pPr>
            <a:r>
              <a:rPr lang="en-US" dirty="0"/>
              <a:t>"Section 6-1-180.    (A)    The South Carolina Law Enforcement Division (SLED) shall create, prepare, maintain, and certify a report listing by name each South Carolina political subdivision it has determined to be in compliance with the requirements of Sections 17-13-170(E) and 23-3-1100. This report must be known as the Immigration Compliance Report (</a:t>
            </a:r>
            <a:r>
              <a:rPr lang="en-US" dirty="0" err="1"/>
              <a:t>ICR</a:t>
            </a:r>
            <a:r>
              <a:rPr lang="en-US" dirty="0"/>
              <a:t>). SLED also shall certify compliance with federal laws related to the presence of an unlawful person in the United States, as appropriate, as part of the </a:t>
            </a:r>
            <a:r>
              <a:rPr lang="en-US" dirty="0" err="1"/>
              <a:t>ICR</a:t>
            </a:r>
            <a:r>
              <a:rPr lang="en-US" dirty="0"/>
              <a:t>. SLED shall determine the appropriate documentation needed from each political subdivision to assure compliance. The </a:t>
            </a:r>
            <a:r>
              <a:rPr lang="en-US" dirty="0" err="1"/>
              <a:t>ICR</a:t>
            </a:r>
            <a:r>
              <a:rPr lang="en-US" dirty="0"/>
              <a:t> must be provided annually to the Governor, General Assembly, and State Treasurer by July first of each year.</a:t>
            </a:r>
          </a:p>
          <a:p>
            <a:pPr marL="0" indent="0">
              <a:buNone/>
            </a:pPr>
            <a:r>
              <a:rPr lang="en-US" dirty="0"/>
              <a:t>(B)    Each political subdivision in the State shall provide all documentation and information requested by SLED on or before June first of each year. A political subdivision that claims an exemption from the </a:t>
            </a:r>
            <a:r>
              <a:rPr lang="en-US" dirty="0" err="1"/>
              <a:t>ICR</a:t>
            </a:r>
            <a:r>
              <a:rPr lang="en-US" dirty="0"/>
              <a:t> shall still provide its required </a:t>
            </a:r>
            <a:r>
              <a:rPr lang="en-US" dirty="0" err="1"/>
              <a:t>ICR</a:t>
            </a:r>
            <a:r>
              <a:rPr lang="en-US" dirty="0"/>
              <a:t> with information to the extent possible, and state in writing any claimed exemptions.</a:t>
            </a:r>
          </a:p>
          <a:p>
            <a:pPr marL="0" indent="0">
              <a:buNone/>
            </a:pPr>
            <a:r>
              <a:rPr lang="en-US" dirty="0"/>
              <a:t>(C)    Beginning July 1, 2019, the State Treasurer is prohibited from disbursing funds appropriated by the General Assembly to the Local Government Fund to a political subdivision that has not been certified as compliant by SLED in the </a:t>
            </a:r>
            <a:r>
              <a:rPr lang="en-US" dirty="0" err="1"/>
              <a:t>ICR</a:t>
            </a:r>
            <a:r>
              <a:rPr lang="en-US" dirty="0"/>
              <a:t>.</a:t>
            </a:r>
          </a:p>
          <a:p>
            <a:pPr marL="0" indent="0">
              <a:buNone/>
            </a:pPr>
            <a:r>
              <a:rPr lang="en-US" dirty="0"/>
              <a:t>(D)    SLED is authorized to conduct criminal investigations to verify certifications and ensure compliance by political subdivisions. Public officials, public employees, or law enforcement officials found to have intentionally and materially falsified compliance documentation to SLED in the </a:t>
            </a:r>
            <a:r>
              <a:rPr lang="en-US" dirty="0" err="1"/>
              <a:t>ICR</a:t>
            </a:r>
            <a:r>
              <a:rPr lang="en-US" dirty="0"/>
              <a:t> may be subject to prosecution for perjury as defined in Section 16-9-10(A)(2). Political subdivisions found to have intentionally and materially falsified compliance documentation to SLED in the </a:t>
            </a:r>
            <a:r>
              <a:rPr lang="en-US" dirty="0" err="1"/>
              <a:t>ICR</a:t>
            </a:r>
            <a:r>
              <a:rPr lang="en-US" dirty="0"/>
              <a:t> may not receive Local Government Fund appropriations for a minimum of three consecutive fiscal budget years, and must be subject to SLED oversight for the purpose of ensuring compliance with Sections 17-13-170(E) and 23-3-1100.</a:t>
            </a:r>
          </a:p>
          <a:p>
            <a:pPr marL="0" indent="0">
              <a:buNone/>
            </a:pPr>
            <a:r>
              <a:rPr lang="en-US" dirty="0"/>
              <a:t>(E)    For purposes of this section, the term 'political subdivision' is defined as a local government entity eligible for funding from the Local Government Fund.</a:t>
            </a:r>
          </a:p>
          <a:p>
            <a:pPr marL="0" indent="0">
              <a:buNone/>
            </a:pPr>
            <a:r>
              <a:rPr lang="en-US" dirty="0"/>
              <a:t>(F)    The sanctions and remedies delineated in this section are in addition to other sanctions and remedies provided by law."       </a:t>
            </a:r>
          </a:p>
          <a:p>
            <a:endParaRPr lang="en-US" dirty="0"/>
          </a:p>
        </p:txBody>
      </p:sp>
    </p:spTree>
    <p:extLst>
      <p:ext uri="{BB962C8B-B14F-4D97-AF65-F5344CB8AC3E}">
        <p14:creationId xmlns:p14="http://schemas.microsoft.com/office/powerpoint/2010/main" val="26234150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1350</TotalTime>
  <Words>99</Words>
  <Application>Microsoft Office PowerPoint</Application>
  <PresentationFormat>Widescreen</PresentationFormat>
  <Paragraphs>83</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Calibri Light</vt:lpstr>
      <vt:lpstr>Office Theme</vt:lpstr>
      <vt:lpstr>PowerPoint Presentation</vt:lpstr>
      <vt:lpstr>Existing Law:  Sanctuary Cities Banned In South Carolina</vt:lpstr>
      <vt:lpstr>PowerPoint Presentation</vt:lpstr>
      <vt:lpstr>PowerPoint Presentation</vt:lpstr>
      <vt:lpstr>PowerPoint Presentation</vt:lpstr>
      <vt:lpstr>PowerPoint Presentation</vt:lpstr>
      <vt:lpstr>PowerPoint Presentation</vt:lpstr>
      <vt:lpstr>The Bill:  The Incremental Growth of South Carolina Government Act</vt:lpstr>
      <vt:lpstr>PowerPoint Presentation</vt:lpstr>
      <vt:lpstr>PowerPoint Presentation</vt:lpstr>
      <vt:lpstr>PowerPoint Presentation</vt:lpstr>
      <vt:lpstr>Amendment: Common Sense Trumping Politics</vt:lpstr>
      <vt:lpstr>PowerPoint Presentation</vt:lpstr>
      <vt:lpstr>PowerPoint Presentation</vt:lpstr>
      <vt:lpstr>PowerPoint Presentation</vt:lpstr>
    </vt:vector>
  </TitlesOfParts>
  <Company>Legislative Services Agency (LSA)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Micah Caskey</dc:creator>
  <cp:lastModifiedBy>Micah Caskey</cp:lastModifiedBy>
  <cp:revision>15</cp:revision>
  <cp:lastPrinted>2018-04-04T17:31:21Z</cp:lastPrinted>
  <dcterms:created xsi:type="dcterms:W3CDTF">2018-04-04T15:25:44Z</dcterms:created>
  <dcterms:modified xsi:type="dcterms:W3CDTF">2018-04-18T14:29:37Z</dcterms:modified>
</cp:coreProperties>
</file>